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3" r:id="rId4"/>
    <p:sldId id="259" r:id="rId5"/>
    <p:sldId id="257" r:id="rId6"/>
    <p:sldId id="276" r:id="rId7"/>
    <p:sldId id="258" r:id="rId8"/>
    <p:sldId id="277" r:id="rId9"/>
    <p:sldId id="264" r:id="rId10"/>
    <p:sldId id="260" r:id="rId11"/>
    <p:sldId id="261" r:id="rId12"/>
    <p:sldId id="262" r:id="rId13"/>
    <p:sldId id="266" r:id="rId14"/>
    <p:sldId id="268" r:id="rId15"/>
    <p:sldId id="267" r:id="rId16"/>
    <p:sldId id="269" r:id="rId17"/>
    <p:sldId id="270" r:id="rId18"/>
    <p:sldId id="271" r:id="rId19"/>
    <p:sldId id="272" r:id="rId20"/>
    <p:sldId id="273"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BBC4AE-EDD7-4B2C-9692-DAFD8DB836E6}"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9B1A6-605F-4771-9E82-08D45BB487B1}" type="slidenum">
              <a:rPr lang="en-US" smtClean="0"/>
              <a:t>‹#›</a:t>
            </a:fld>
            <a:endParaRPr lang="en-US"/>
          </a:p>
        </p:txBody>
      </p:sp>
    </p:spTree>
    <p:extLst>
      <p:ext uri="{BB962C8B-B14F-4D97-AF65-F5344CB8AC3E}">
        <p14:creationId xmlns:p14="http://schemas.microsoft.com/office/powerpoint/2010/main" val="2082838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BBC4AE-EDD7-4B2C-9692-DAFD8DB836E6}"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9B1A6-605F-4771-9E82-08D45BB487B1}" type="slidenum">
              <a:rPr lang="en-US" smtClean="0"/>
              <a:t>‹#›</a:t>
            </a:fld>
            <a:endParaRPr lang="en-US"/>
          </a:p>
        </p:txBody>
      </p:sp>
    </p:spTree>
    <p:extLst>
      <p:ext uri="{BB962C8B-B14F-4D97-AF65-F5344CB8AC3E}">
        <p14:creationId xmlns:p14="http://schemas.microsoft.com/office/powerpoint/2010/main" val="87323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BBC4AE-EDD7-4B2C-9692-DAFD8DB836E6}"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9B1A6-605F-4771-9E82-08D45BB487B1}" type="slidenum">
              <a:rPr lang="en-US" smtClean="0"/>
              <a:t>‹#›</a:t>
            </a:fld>
            <a:endParaRPr lang="en-US"/>
          </a:p>
        </p:txBody>
      </p:sp>
    </p:spTree>
    <p:extLst>
      <p:ext uri="{BB962C8B-B14F-4D97-AF65-F5344CB8AC3E}">
        <p14:creationId xmlns:p14="http://schemas.microsoft.com/office/powerpoint/2010/main" val="76256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BBC4AE-EDD7-4B2C-9692-DAFD8DB836E6}"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9B1A6-605F-4771-9E82-08D45BB487B1}" type="slidenum">
              <a:rPr lang="en-US" smtClean="0"/>
              <a:t>‹#›</a:t>
            </a:fld>
            <a:endParaRPr lang="en-US"/>
          </a:p>
        </p:txBody>
      </p:sp>
    </p:spTree>
    <p:extLst>
      <p:ext uri="{BB962C8B-B14F-4D97-AF65-F5344CB8AC3E}">
        <p14:creationId xmlns:p14="http://schemas.microsoft.com/office/powerpoint/2010/main" val="196929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BBC4AE-EDD7-4B2C-9692-DAFD8DB836E6}"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9B1A6-605F-4771-9E82-08D45BB487B1}" type="slidenum">
              <a:rPr lang="en-US" smtClean="0"/>
              <a:t>‹#›</a:t>
            </a:fld>
            <a:endParaRPr lang="en-US"/>
          </a:p>
        </p:txBody>
      </p:sp>
    </p:spTree>
    <p:extLst>
      <p:ext uri="{BB962C8B-B14F-4D97-AF65-F5344CB8AC3E}">
        <p14:creationId xmlns:p14="http://schemas.microsoft.com/office/powerpoint/2010/main" val="71795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BBC4AE-EDD7-4B2C-9692-DAFD8DB836E6}"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9B1A6-605F-4771-9E82-08D45BB487B1}" type="slidenum">
              <a:rPr lang="en-US" smtClean="0"/>
              <a:t>‹#›</a:t>
            </a:fld>
            <a:endParaRPr lang="en-US"/>
          </a:p>
        </p:txBody>
      </p:sp>
    </p:spTree>
    <p:extLst>
      <p:ext uri="{BB962C8B-B14F-4D97-AF65-F5344CB8AC3E}">
        <p14:creationId xmlns:p14="http://schemas.microsoft.com/office/powerpoint/2010/main" val="1024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BBC4AE-EDD7-4B2C-9692-DAFD8DB836E6}" type="datetimeFigureOut">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69B1A6-605F-4771-9E82-08D45BB487B1}" type="slidenum">
              <a:rPr lang="en-US" smtClean="0"/>
              <a:t>‹#›</a:t>
            </a:fld>
            <a:endParaRPr lang="en-US"/>
          </a:p>
        </p:txBody>
      </p:sp>
    </p:spTree>
    <p:extLst>
      <p:ext uri="{BB962C8B-B14F-4D97-AF65-F5344CB8AC3E}">
        <p14:creationId xmlns:p14="http://schemas.microsoft.com/office/powerpoint/2010/main" val="410523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BBC4AE-EDD7-4B2C-9692-DAFD8DB836E6}" type="datetimeFigureOut">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69B1A6-605F-4771-9E82-08D45BB487B1}" type="slidenum">
              <a:rPr lang="en-US" smtClean="0"/>
              <a:t>‹#›</a:t>
            </a:fld>
            <a:endParaRPr lang="en-US"/>
          </a:p>
        </p:txBody>
      </p:sp>
    </p:spTree>
    <p:extLst>
      <p:ext uri="{BB962C8B-B14F-4D97-AF65-F5344CB8AC3E}">
        <p14:creationId xmlns:p14="http://schemas.microsoft.com/office/powerpoint/2010/main" val="17276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BC4AE-EDD7-4B2C-9692-DAFD8DB836E6}" type="datetimeFigureOut">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69B1A6-605F-4771-9E82-08D45BB487B1}" type="slidenum">
              <a:rPr lang="en-US" smtClean="0"/>
              <a:t>‹#›</a:t>
            </a:fld>
            <a:endParaRPr lang="en-US"/>
          </a:p>
        </p:txBody>
      </p:sp>
    </p:spTree>
    <p:extLst>
      <p:ext uri="{BB962C8B-B14F-4D97-AF65-F5344CB8AC3E}">
        <p14:creationId xmlns:p14="http://schemas.microsoft.com/office/powerpoint/2010/main" val="118522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BBC4AE-EDD7-4B2C-9692-DAFD8DB836E6}"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9B1A6-605F-4771-9E82-08D45BB487B1}" type="slidenum">
              <a:rPr lang="en-US" smtClean="0"/>
              <a:t>‹#›</a:t>
            </a:fld>
            <a:endParaRPr lang="en-US"/>
          </a:p>
        </p:txBody>
      </p:sp>
    </p:spTree>
    <p:extLst>
      <p:ext uri="{BB962C8B-B14F-4D97-AF65-F5344CB8AC3E}">
        <p14:creationId xmlns:p14="http://schemas.microsoft.com/office/powerpoint/2010/main" val="106109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BBC4AE-EDD7-4B2C-9692-DAFD8DB836E6}"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9B1A6-605F-4771-9E82-08D45BB487B1}" type="slidenum">
              <a:rPr lang="en-US" smtClean="0"/>
              <a:t>‹#›</a:t>
            </a:fld>
            <a:endParaRPr lang="en-US"/>
          </a:p>
        </p:txBody>
      </p:sp>
    </p:spTree>
    <p:extLst>
      <p:ext uri="{BB962C8B-B14F-4D97-AF65-F5344CB8AC3E}">
        <p14:creationId xmlns:p14="http://schemas.microsoft.com/office/powerpoint/2010/main" val="72141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BC4AE-EDD7-4B2C-9692-DAFD8DB836E6}" type="datetimeFigureOut">
              <a:rPr lang="en-US" smtClean="0"/>
              <a:t>10/26/2016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9B1A6-605F-4771-9E82-08D45BB487B1}" type="slidenum">
              <a:rPr lang="en-US" smtClean="0"/>
              <a:t>‹#›</a:t>
            </a:fld>
            <a:endParaRPr lang="en-US"/>
          </a:p>
        </p:txBody>
      </p:sp>
    </p:spTree>
    <p:extLst>
      <p:ext uri="{BB962C8B-B14F-4D97-AF65-F5344CB8AC3E}">
        <p14:creationId xmlns:p14="http://schemas.microsoft.com/office/powerpoint/2010/main" val="246861049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onlycy.com/sites/default/files/limasso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87290">
            <a:off x="8364371" y="2319095"/>
            <a:ext cx="3251698" cy="2247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http://us.123rf.com/450wm/f8grapher/f8grapher1605/f8grapher160500020/58215714-aerial-view-of-the-beautiful-marina-in-limassol-city-in-cyprus-the-beach-boats-piers-villas-and-comm.jpg?ve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46083">
            <a:off x="803684" y="2504837"/>
            <a:ext cx="3155949" cy="2237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ctrTitle"/>
          </p:nvPr>
        </p:nvSpPr>
        <p:spPr>
          <a:xfrm>
            <a:off x="1260389" y="577993"/>
            <a:ext cx="9144000" cy="2387600"/>
          </a:xfrm>
        </p:spPr>
        <p:txBody>
          <a:bodyPr>
            <a:normAutofit fontScale="90000"/>
          </a:bodyPr>
          <a:lstStyle/>
          <a:p>
            <a:r>
              <a:rPr lang="el-GR" dirty="0">
                <a:solidFill>
                  <a:srgbClr val="FF0000"/>
                </a:solidFill>
                <a:latin typeface="Times New Roman" panose="02020603050405020304" pitchFamily="18" charset="0"/>
                <a:cs typeface="Times New Roman" panose="02020603050405020304" pitchFamily="18" charset="0"/>
              </a:rPr>
              <a:t>Η αγαπημένη μου πόλη</a:t>
            </a:r>
            <a:r>
              <a:rPr lang="en-US" dirty="0">
                <a:solidFill>
                  <a:srgbClr val="FF0000"/>
                </a:solidFill>
                <a:latin typeface="Times New Roman" panose="02020603050405020304" pitchFamily="18" charset="0"/>
                <a:cs typeface="Times New Roman" panose="02020603050405020304" pitchFamily="18" charset="0"/>
              </a:rPr>
              <a:t>. . . </a:t>
            </a:r>
            <a:r>
              <a:rPr lang="el-GR" dirty="0">
                <a:solidFill>
                  <a:srgbClr val="FF0000"/>
                </a:solidFill>
                <a:latin typeface="Times New Roman" panose="02020603050405020304" pitchFamily="18" charset="0"/>
                <a:cs typeface="Times New Roman" panose="02020603050405020304" pitchFamily="18" charset="0"/>
              </a:rPr>
              <a:t> </a:t>
            </a:r>
            <a:br>
              <a:rPr lang="el-GR" dirty="0">
                <a:solidFill>
                  <a:srgbClr val="FF0000"/>
                </a:solidFill>
                <a:latin typeface="Times New Roman" panose="02020603050405020304" pitchFamily="18" charset="0"/>
                <a:cs typeface="Times New Roman" panose="02020603050405020304" pitchFamily="18" charset="0"/>
              </a:rPr>
            </a:br>
            <a:r>
              <a:rPr lang="el-GR" dirty="0">
                <a:solidFill>
                  <a:srgbClr val="FF0000"/>
                </a:solidFill>
                <a:latin typeface="Times New Roman" panose="02020603050405020304" pitchFamily="18" charset="0"/>
                <a:cs typeface="Times New Roman" panose="02020603050405020304" pitchFamily="18" charset="0"/>
              </a:rPr>
              <a:t>Λεμεσός</a:t>
            </a:r>
            <a:br>
              <a:rPr lang="el-GR"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81665" y="3677943"/>
            <a:ext cx="9144000" cy="1655762"/>
          </a:xfrm>
        </p:spPr>
        <p:txBody>
          <a:bodyPr/>
          <a:lstStyle/>
          <a:p>
            <a:r>
              <a:rPr lang="el-GR" dirty="0">
                <a:solidFill>
                  <a:srgbClr val="0070C0"/>
                </a:solidFill>
                <a:latin typeface="Times New Roman" panose="02020603050405020304" pitchFamily="18" charset="0"/>
                <a:cs typeface="Times New Roman" panose="02020603050405020304" pitchFamily="18" charset="0"/>
              </a:rPr>
              <a:t>Αχιλλέας Μενελάου</a:t>
            </a:r>
            <a:endParaRPr lang="en-US" dirty="0">
              <a:solidFill>
                <a:srgbClr val="0070C0"/>
              </a:solidFill>
              <a:latin typeface="Times New Roman" panose="02020603050405020304" pitchFamily="18" charset="0"/>
              <a:cs typeface="Times New Roman" panose="02020603050405020304" pitchFamily="18" charset="0"/>
            </a:endParaRPr>
          </a:p>
          <a:p>
            <a:r>
              <a:rPr lang="el-GR" dirty="0">
                <a:solidFill>
                  <a:srgbClr val="0070C0"/>
                </a:solidFill>
                <a:latin typeface="Times New Roman" panose="02020603050405020304" pitchFamily="18" charset="0"/>
                <a:cs typeface="Times New Roman" panose="02020603050405020304" pitchFamily="18" charset="0"/>
              </a:rPr>
              <a:t>Ε΄ Τάξη</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1028" name="Picture 4" descr="http://i.imgur.com/6RIY01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8781" y="4936371"/>
            <a:ext cx="2834438" cy="1540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Infinity  instrument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00983" y="6142877"/>
            <a:ext cx="487363" cy="487363"/>
          </a:xfrm>
          <a:prstGeom prst="rect">
            <a:avLst/>
          </a:prstGeom>
        </p:spPr>
      </p:pic>
    </p:spTree>
    <p:extLst>
      <p:ext uri="{BB962C8B-B14F-4D97-AF65-F5344CB8AC3E}">
        <p14:creationId xmlns:p14="http://schemas.microsoft.com/office/powerpoint/2010/main" val="674188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randombar(horizontal)">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heel(1)">
                                      <p:cBhvr>
                                        <p:cTn id="23" dur="2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heel(1)">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randombar(horizontal)">
                                      <p:cBhvr>
                                        <p:cTn id="33" dur="5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circle(in)">
                                      <p:cBhvr>
                                        <p:cTn id="38"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39" repeatCount="indefinite"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49427" y="2728066"/>
            <a:ext cx="12290854" cy="1401868"/>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65240" y="2624107"/>
            <a:ext cx="10447638" cy="1325563"/>
          </a:xfrm>
        </p:spPr>
        <p:txBody>
          <a:bodyPr/>
          <a:lstStyle/>
          <a:p>
            <a:pPr algn="ctr"/>
            <a:r>
              <a:rPr lang="el-GR" dirty="0">
                <a:latin typeface="Times New Roman" panose="02020603050405020304" pitchFamily="18" charset="0"/>
                <a:cs typeface="Times New Roman" panose="02020603050405020304" pitchFamily="18" charset="0"/>
              </a:rPr>
              <a:t> Μεγάλα έργα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της  Λεμεσού</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94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Vertical Scroll 3"/>
          <p:cNvSpPr/>
          <p:nvPr/>
        </p:nvSpPr>
        <p:spPr>
          <a:xfrm>
            <a:off x="459260" y="1540921"/>
            <a:ext cx="6503602" cy="4398485"/>
          </a:xfrm>
          <a:prstGeom prst="verticalScroll">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vert="horz" lIns="91440" tIns="45720" rIns="91440" bIns="45720" rtlCol="0" anchor="ctr">
            <a:normAutofit/>
          </a:bodyPr>
          <a:lstStyle/>
          <a:p>
            <a:r>
              <a:rPr lang="el-GR" dirty="0">
                <a:latin typeface="Times New Roman" panose="02020603050405020304" pitchFamily="18" charset="0"/>
                <a:cs typeface="Times New Roman" panose="02020603050405020304" pitchFamily="18" charset="0"/>
              </a:rPr>
              <a:t>Μώλος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057711" y="2135564"/>
            <a:ext cx="5217253" cy="3803842"/>
          </a:xfrm>
        </p:spPr>
        <p:txBody>
          <a:bodyPr>
            <a:noAutofit/>
          </a:bodyPr>
          <a:lstStyle/>
          <a:p>
            <a:pPr marL="0" indent="0" algn="just">
              <a:buNone/>
            </a:pPr>
            <a:r>
              <a:rPr lang="el-GR" sz="2000" b="0" i="0" dirty="0">
                <a:solidFill>
                  <a:srgbClr val="FF0000"/>
                </a:solidFill>
                <a:effectLst/>
                <a:latin typeface="Times New Roman" panose="02020603050405020304" pitchFamily="18" charset="0"/>
                <a:cs typeface="Times New Roman" panose="02020603050405020304" pitchFamily="18" charset="0"/>
              </a:rPr>
              <a:t>Ένα από τα πιο σημαντικά έργα υποδομής και ανάπτυξης που έχουν πραγματοποιηθεί τα τελευταία χρόνια στη Λεμεσό είναι ο μώλος. Η διαμόρφωση του χώρου της επίχωσης σε παραθαλάσσιο πολυλειτουργικό πάρκο, που αποτελεί συνέχεια της Ακτής Ολυμπίων και εκτείνεται σε μήκος ενός χιλιομέτρου μπροστά από το κέντρο της πόλης μέχρι το παλιό λιμάνι, έγινε μέσα από σχεδιασμένες επεμβάσεις κυκλοφοριακής διαχείρισης πεζών και ποδηλάτων και ανάπτυξη λειτουργιών ψυχαγωγικού χαρακτήρα ώστε ο χώρος να αποτελεί σημείο αναφοράς της πόλης.</a:t>
            </a:r>
            <a:r>
              <a:rPr lang="el-GR" sz="2000" dirty="0">
                <a:solidFill>
                  <a:srgbClr val="FF0000"/>
                </a:solidFill>
                <a:latin typeface="Times New Roman" panose="02020603050405020304" pitchFamily="18" charset="0"/>
                <a:cs typeface="Times New Roman" panose="02020603050405020304" pitchFamily="18" charset="0"/>
              </a:rPr>
              <a:t/>
            </a:r>
            <a:br>
              <a:rPr lang="el-GR" sz="2000" dirty="0">
                <a:solidFill>
                  <a:srgbClr val="FF0000"/>
                </a:solidFill>
                <a:latin typeface="Times New Roman" panose="02020603050405020304" pitchFamily="18" charset="0"/>
                <a:cs typeface="Times New Roman" panose="02020603050405020304" pitchFamily="18" charset="0"/>
              </a:rPr>
            </a:b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4098" name="Picture 2" descr="http://www.timeoutcyprus.com/sites/default/files/uploads/limassol.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7268443" y="3740163"/>
            <a:ext cx="4472084" cy="2097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0" name="Picture 4" descr="http://www.imperioproperties.com/wordpress/wp-content/uploads/2015/07/prokymea-1024x6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8819" y="1100307"/>
            <a:ext cx="3007755" cy="2003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318892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wipe(down)">
                                      <p:cBhvr>
                                        <p:cTn id="25" dur="580">
                                          <p:stCondLst>
                                            <p:cond delay="0"/>
                                          </p:stCondLst>
                                        </p:cTn>
                                        <p:tgtEl>
                                          <p:spTgt spid="4098"/>
                                        </p:tgtEl>
                                      </p:cBhvr>
                                    </p:animEffect>
                                    <p:anim calcmode="lin" valueType="num">
                                      <p:cBhvr>
                                        <p:cTn id="26"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31" dur="26">
                                          <p:stCondLst>
                                            <p:cond delay="650"/>
                                          </p:stCondLst>
                                        </p:cTn>
                                        <p:tgtEl>
                                          <p:spTgt spid="4098"/>
                                        </p:tgtEl>
                                      </p:cBhvr>
                                      <p:to x="100000" y="60000"/>
                                    </p:animScale>
                                    <p:animScale>
                                      <p:cBhvr>
                                        <p:cTn id="32" dur="166" decel="50000">
                                          <p:stCondLst>
                                            <p:cond delay="676"/>
                                          </p:stCondLst>
                                        </p:cTn>
                                        <p:tgtEl>
                                          <p:spTgt spid="4098"/>
                                        </p:tgtEl>
                                      </p:cBhvr>
                                      <p:to x="100000" y="100000"/>
                                    </p:animScale>
                                    <p:animScale>
                                      <p:cBhvr>
                                        <p:cTn id="33" dur="26">
                                          <p:stCondLst>
                                            <p:cond delay="1312"/>
                                          </p:stCondLst>
                                        </p:cTn>
                                        <p:tgtEl>
                                          <p:spTgt spid="4098"/>
                                        </p:tgtEl>
                                      </p:cBhvr>
                                      <p:to x="100000" y="80000"/>
                                    </p:animScale>
                                    <p:animScale>
                                      <p:cBhvr>
                                        <p:cTn id="34" dur="166" decel="50000">
                                          <p:stCondLst>
                                            <p:cond delay="1338"/>
                                          </p:stCondLst>
                                        </p:cTn>
                                        <p:tgtEl>
                                          <p:spTgt spid="4098"/>
                                        </p:tgtEl>
                                      </p:cBhvr>
                                      <p:to x="100000" y="100000"/>
                                    </p:animScale>
                                    <p:animScale>
                                      <p:cBhvr>
                                        <p:cTn id="35" dur="26">
                                          <p:stCondLst>
                                            <p:cond delay="1642"/>
                                          </p:stCondLst>
                                        </p:cTn>
                                        <p:tgtEl>
                                          <p:spTgt spid="4098"/>
                                        </p:tgtEl>
                                      </p:cBhvr>
                                      <p:to x="100000" y="90000"/>
                                    </p:animScale>
                                    <p:animScale>
                                      <p:cBhvr>
                                        <p:cTn id="36" dur="166" decel="50000">
                                          <p:stCondLst>
                                            <p:cond delay="1668"/>
                                          </p:stCondLst>
                                        </p:cTn>
                                        <p:tgtEl>
                                          <p:spTgt spid="4098"/>
                                        </p:tgtEl>
                                      </p:cBhvr>
                                      <p:to x="100000" y="100000"/>
                                    </p:animScale>
                                    <p:animScale>
                                      <p:cBhvr>
                                        <p:cTn id="37" dur="26">
                                          <p:stCondLst>
                                            <p:cond delay="1808"/>
                                          </p:stCondLst>
                                        </p:cTn>
                                        <p:tgtEl>
                                          <p:spTgt spid="4098"/>
                                        </p:tgtEl>
                                      </p:cBhvr>
                                      <p:to x="100000" y="95000"/>
                                    </p:animScale>
                                    <p:animScale>
                                      <p:cBhvr>
                                        <p:cTn id="38" dur="166" decel="50000">
                                          <p:stCondLst>
                                            <p:cond delay="1834"/>
                                          </p:stCondLst>
                                        </p:cTn>
                                        <p:tgtEl>
                                          <p:spTgt spid="409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451022" y="1690688"/>
            <a:ext cx="6512010" cy="4486275"/>
          </a:xfrm>
          <a:prstGeom prst="verticalScroll">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vert="horz" lIns="91440" tIns="45720" rIns="91440" bIns="45720" rtlCol="0" anchor="ctr">
            <a:normAutofit/>
          </a:bodyPr>
          <a:lstStyle/>
          <a:p>
            <a:r>
              <a:rPr lang="el-GR" dirty="0">
                <a:latin typeface="Times New Roman" panose="02020603050405020304" pitchFamily="18" charset="0"/>
                <a:cs typeface="Times New Roman" panose="02020603050405020304" pitchFamily="18" charset="0"/>
              </a:rPr>
              <a:t>Παλιό Λιμάνι</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083928" y="2328964"/>
            <a:ext cx="5181600" cy="4351338"/>
          </a:xfrm>
        </p:spPr>
        <p:txBody>
          <a:bodyPr>
            <a:normAutofit/>
          </a:bodyPr>
          <a:lstStyle/>
          <a:p>
            <a:pPr marL="0" indent="0" algn="just">
              <a:buNone/>
            </a:pPr>
            <a:r>
              <a:rPr lang="el-GR" sz="2000" dirty="0">
                <a:solidFill>
                  <a:srgbClr val="FF0000"/>
                </a:solidFill>
                <a:latin typeface="Times New Roman" panose="02020603050405020304" pitchFamily="18" charset="0"/>
                <a:cs typeface="Times New Roman" panose="02020603050405020304" pitchFamily="18" charset="0"/>
              </a:rPr>
              <a:t>Το παλιό λιμανι περιλαμβάνει 20 κτήρια: μουσείο με την ιστορία εξέλιξης του λιμανιού και της γύρω περιοχής, χώρους γραφείων, πολυχώρο με θέμα το κρασί και κάβα γευσιγνωσίας, ψαραγορά με τον κατάλληλο υποστηρικτικό εξοπλισμό, λέσχη για ψαράδες, καταστήματα, εστιατόρια, ταβέρνες, μπαρ και μικρά περίπτερα για εξυπηρέτηση του κοινού. Διαθέτει επίσης εκτεταμένους υπαίθριους χώρους με πλατεία και χώρους περιπάτου που εξελίσσονται πάνω σε ένα ζωντανό δίκτυο κινήσεων και δράσεων.Επίσης τα περισσότερα κτήρια έχουν θέα την θάλασσα.</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http://assets.philenews.com/data/2015/01/03/stis-ellinikes-kalendes-to-synedriako-kentro-lemesou.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84075" y="2724536"/>
            <a:ext cx="3869725" cy="2418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01168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circle(in)">
                                      <p:cBhvr>
                                        <p:cTn id="30" dur="20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122"/>
                                        </p:tgtEl>
                                        <p:attrNameLst>
                                          <p:attrName>style.visibility</p:attrName>
                                        </p:attrNameLst>
                                      </p:cBhvr>
                                      <p:to>
                                        <p:strVal val="visible"/>
                                      </p:to>
                                    </p:set>
                                    <p:anim calcmode="lin" valueType="num">
                                      <p:cBhvr additive="base">
                                        <p:cTn id="35" dur="500" fill="hold"/>
                                        <p:tgtEl>
                                          <p:spTgt spid="5122"/>
                                        </p:tgtEl>
                                        <p:attrNameLst>
                                          <p:attrName>ppt_x</p:attrName>
                                        </p:attrNameLst>
                                      </p:cBhvr>
                                      <p:tavLst>
                                        <p:tav tm="0">
                                          <p:val>
                                            <p:strVal val="#ppt_x"/>
                                          </p:val>
                                        </p:tav>
                                        <p:tav tm="100000">
                                          <p:val>
                                            <p:strVal val="#ppt_x"/>
                                          </p:val>
                                        </p:tav>
                                      </p:tavLst>
                                    </p:anim>
                                    <p:anim calcmode="lin" valueType="num">
                                      <p:cBhvr additive="base">
                                        <p:cTn id="36"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682097" y="2009335"/>
            <a:ext cx="4963788" cy="3772446"/>
          </a:xfrm>
          <a:prstGeom prst="verticalScroll">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vert="horz" lIns="91440" tIns="45720" rIns="91440" bIns="45720" rtlCol="0" anchor="ctr">
            <a:normAutofit/>
          </a:bodyPr>
          <a:lstStyle/>
          <a:p>
            <a:r>
              <a:rPr lang="el-GR" dirty="0">
                <a:latin typeface="Times New Roman" panose="02020603050405020304" pitchFamily="18" charset="0"/>
                <a:cs typeface="Times New Roman" panose="02020603050405020304" pitchFamily="18" charset="0"/>
              </a:rPr>
              <a:t>Μαρίνα</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164271" y="2630968"/>
            <a:ext cx="3986569" cy="3150813"/>
          </a:xfrm>
        </p:spPr>
        <p:txBody>
          <a:bodyPr>
            <a:normAutofit/>
          </a:bodyPr>
          <a:lstStyle/>
          <a:p>
            <a:pPr marL="0" indent="0" algn="just">
              <a:buNone/>
            </a:pPr>
            <a:r>
              <a:rPr lang="el-GR" sz="1800" dirty="0">
                <a:solidFill>
                  <a:srgbClr val="FF0000"/>
                </a:solidFill>
                <a:latin typeface="Times New Roman" panose="02020603050405020304" pitchFamily="18" charset="0"/>
                <a:cs typeface="Times New Roman" panose="02020603050405020304" pitchFamily="18" charset="0"/>
              </a:rPr>
              <a:t>Η Μαρίνα είναι το στολίδι της παραλιακής πόλης και το  στέκι για τους κατοίκους και τους επισκέπτες της Λεμεσού.</a:t>
            </a:r>
          </a:p>
          <a:p>
            <a:pPr marL="0" indent="0" algn="just">
              <a:buNone/>
            </a:pPr>
            <a:r>
              <a:rPr lang="el-GR" sz="1800" dirty="0">
                <a:solidFill>
                  <a:srgbClr val="FF0000"/>
                </a:solidFill>
                <a:latin typeface="Times New Roman" panose="02020603050405020304" pitchFamily="18" charset="0"/>
                <a:cs typeface="Times New Roman" panose="02020603050405020304" pitchFamily="18" charset="0"/>
              </a:rPr>
              <a:t>Μία βόλτα στην προβλήτα της σε κάνει να ξεφύγεις από το καθημερινό πρόγραμμα της ημέρας. Η τοποθεσία, ο κόσμος, ο καφές, το φαγητό και το ποτό, συνωμοτούν για να περάσεις ωραία.</a:t>
            </a:r>
          </a:p>
          <a:p>
            <a:pPr algn="just"/>
            <a:endParaRPr lang="en-US" dirty="0">
              <a:solidFill>
                <a:srgbClr val="FF0000"/>
              </a:solidFill>
              <a:latin typeface="Times New Roman" panose="02020603050405020304" pitchFamily="18" charset="0"/>
              <a:cs typeface="Times New Roman" panose="02020603050405020304" pitchFamily="18" charset="0"/>
            </a:endParaRPr>
          </a:p>
        </p:txBody>
      </p:sp>
      <p:pic>
        <p:nvPicPr>
          <p:cNvPr id="2055" name="Picture 7" descr="http://city.sigmalive.com/sites/default/files/limassol_marina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3248" y="403015"/>
            <a:ext cx="3283506" cy="1606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7" name="Picture 9" descr="http://assets.philenews.com/data/2014/06/23/egkainiastike-i-marina-tis-lemeso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8833" y="4829700"/>
            <a:ext cx="2705945" cy="1691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9" name="Picture 11" descr="https://i.ytimg.com/vi/ZN3BA2M9qT8/mqdefault.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819164" y="2872581"/>
            <a:ext cx="2976447" cy="1674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08076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2000"/>
                                        <p:tgtEl>
                                          <p:spTgt spid="3">
                                            <p:txEl>
                                              <p:pRg st="0" end="0"/>
                                            </p:txEl>
                                          </p:spTgt>
                                        </p:tgtEl>
                                      </p:cBhvr>
                                    </p:animEffect>
                                    <p:anim calcmode="lin" valueType="num">
                                      <p:cBhvr>
                                        <p:cTn id="21"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2000"/>
                                        <p:tgtEl>
                                          <p:spTgt spid="3">
                                            <p:txEl>
                                              <p:pRg st="1" end="1"/>
                                            </p:txEl>
                                          </p:spTgt>
                                        </p:tgtEl>
                                      </p:cBhvr>
                                    </p:animEffect>
                                    <p:anim calcmode="lin" valueType="num">
                                      <p:cBhvr>
                                        <p:cTn id="2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55"/>
                                        </p:tgtEl>
                                        <p:attrNameLst>
                                          <p:attrName>style.visibility</p:attrName>
                                        </p:attrNameLst>
                                      </p:cBhvr>
                                      <p:to>
                                        <p:strVal val="visible"/>
                                      </p:to>
                                    </p:set>
                                    <p:animEffect transition="in" filter="randombar(horizontal)">
                                      <p:cBhvr>
                                        <p:cTn id="34" dur="500"/>
                                        <p:tgtEl>
                                          <p:spTgt spid="205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057"/>
                                        </p:tgtEl>
                                        <p:attrNameLst>
                                          <p:attrName>style.visibility</p:attrName>
                                        </p:attrNameLst>
                                      </p:cBhvr>
                                      <p:to>
                                        <p:strVal val="visible"/>
                                      </p:to>
                                    </p:set>
                                    <p:anim calcmode="lin" valueType="num">
                                      <p:cBhvr>
                                        <p:cTn id="39" dur="500" fill="hold"/>
                                        <p:tgtEl>
                                          <p:spTgt spid="2057"/>
                                        </p:tgtEl>
                                        <p:attrNameLst>
                                          <p:attrName>ppt_w</p:attrName>
                                        </p:attrNameLst>
                                      </p:cBhvr>
                                      <p:tavLst>
                                        <p:tav tm="0">
                                          <p:val>
                                            <p:fltVal val="0"/>
                                          </p:val>
                                        </p:tav>
                                        <p:tav tm="100000">
                                          <p:val>
                                            <p:strVal val="#ppt_w"/>
                                          </p:val>
                                        </p:tav>
                                      </p:tavLst>
                                    </p:anim>
                                    <p:anim calcmode="lin" valueType="num">
                                      <p:cBhvr>
                                        <p:cTn id="40" dur="500" fill="hold"/>
                                        <p:tgtEl>
                                          <p:spTgt spid="2057"/>
                                        </p:tgtEl>
                                        <p:attrNameLst>
                                          <p:attrName>ppt_h</p:attrName>
                                        </p:attrNameLst>
                                      </p:cBhvr>
                                      <p:tavLst>
                                        <p:tav tm="0">
                                          <p:val>
                                            <p:fltVal val="0"/>
                                          </p:val>
                                        </p:tav>
                                        <p:tav tm="100000">
                                          <p:val>
                                            <p:strVal val="#ppt_h"/>
                                          </p:val>
                                        </p:tav>
                                      </p:tavLst>
                                    </p:anim>
                                    <p:animEffect transition="in" filter="fade">
                                      <p:cBhvr>
                                        <p:cTn id="41" dur="500"/>
                                        <p:tgtEl>
                                          <p:spTgt spid="205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059"/>
                                        </p:tgtEl>
                                        <p:attrNameLst>
                                          <p:attrName>style.visibility</p:attrName>
                                        </p:attrNameLst>
                                      </p:cBhvr>
                                      <p:to>
                                        <p:strVal val="visible"/>
                                      </p:to>
                                    </p:set>
                                    <p:anim calcmode="lin" valueType="num">
                                      <p:cBhvr additive="base">
                                        <p:cTn id="46" dur="500" fill="hold"/>
                                        <p:tgtEl>
                                          <p:spTgt spid="2059"/>
                                        </p:tgtEl>
                                        <p:attrNameLst>
                                          <p:attrName>ppt_x</p:attrName>
                                        </p:attrNameLst>
                                      </p:cBhvr>
                                      <p:tavLst>
                                        <p:tav tm="0">
                                          <p:val>
                                            <p:strVal val="#ppt_x"/>
                                          </p:val>
                                        </p:tav>
                                        <p:tav tm="100000">
                                          <p:val>
                                            <p:strVal val="#ppt_x"/>
                                          </p:val>
                                        </p:tav>
                                      </p:tavLst>
                                    </p:anim>
                                    <p:anim calcmode="lin" valueType="num">
                                      <p:cBhvr additive="base">
                                        <p:cTn id="47" dur="500" fill="hold"/>
                                        <p:tgtEl>
                                          <p:spTgt spid="2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Ribbon 2"/>
          <p:cNvSpPr/>
          <p:nvPr/>
        </p:nvSpPr>
        <p:spPr>
          <a:xfrm>
            <a:off x="1433383" y="3163330"/>
            <a:ext cx="9514250" cy="947351"/>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2708" y="2869008"/>
            <a:ext cx="10515600" cy="1325563"/>
          </a:xfrm>
        </p:spPr>
        <p:txBody>
          <a:bodyPr/>
          <a:lstStyle/>
          <a:p>
            <a:pPr algn="ctr"/>
            <a:r>
              <a:rPr lang="el-GR" dirty="0">
                <a:latin typeface="Times New Roman" panose="02020603050405020304" pitchFamily="18" charset="0"/>
                <a:cs typeface="Times New Roman" panose="02020603050405020304" pitchFamily="18" charset="0"/>
              </a:rPr>
              <a:t>Στάδια της Λεμεσού</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96407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344062" y="1825625"/>
            <a:ext cx="6642342" cy="3724453"/>
          </a:xfrm>
          <a:prstGeom prst="verticalScroll">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vert="horz" lIns="91440" tIns="45720" rIns="91440" bIns="45720" rtlCol="0" anchor="ctr">
            <a:normAutofit/>
          </a:bodyPr>
          <a:lstStyle/>
          <a:p>
            <a:r>
              <a:rPr lang="el-GR" dirty="0">
                <a:latin typeface="Times New Roman" panose="02020603050405020304" pitchFamily="18" charset="0"/>
                <a:cs typeface="Times New Roman" panose="02020603050405020304" pitchFamily="18" charset="0"/>
              </a:rPr>
              <a:t>Τσίρειο στάδιο</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995569" y="2664349"/>
            <a:ext cx="5339328" cy="3400891"/>
          </a:xfrm>
        </p:spPr>
        <p:txBody>
          <a:bodyPr>
            <a:normAutofit/>
          </a:bodyPr>
          <a:lstStyle/>
          <a:p>
            <a:pPr marL="0" indent="0" algn="just">
              <a:buNone/>
            </a:pPr>
            <a:r>
              <a:rPr lang="el-GR" sz="2000" dirty="0">
                <a:solidFill>
                  <a:srgbClr val="FF0000"/>
                </a:solidFill>
                <a:latin typeface="Times New Roman" panose="02020603050405020304" pitchFamily="18" charset="0"/>
                <a:cs typeface="Times New Roman" panose="02020603050405020304" pitchFamily="18" charset="0"/>
              </a:rPr>
              <a:t>Το Τσίρειο Στάδιο είναι ένα ποδοσφαιρικό στάδιο στη Λεμεσό.  Έχει χωρητικότητα 13.331 θέσεων. Αποτελεί έδρα των ομάδων της Λεμεσού: ΑΕΛ,  Απόλλωνα και  Άρη. Παλαιότερα αποτελούσε έδρα και της Εθνικής Κύπρου. </a:t>
            </a:r>
          </a:p>
          <a:p>
            <a:pPr marL="0" indent="0" algn="just">
              <a:buNone/>
            </a:pPr>
            <a:r>
              <a:rPr lang="el-GR" sz="2000" dirty="0">
                <a:solidFill>
                  <a:srgbClr val="FF0000"/>
                </a:solidFill>
                <a:latin typeface="Times New Roman" panose="02020603050405020304" pitchFamily="18" charset="0"/>
                <a:cs typeface="Times New Roman" panose="02020603050405020304" pitchFamily="18" charset="0"/>
              </a:rPr>
              <a:t>Το στάδιο, εκτός για ποδοσφαιρικούς αγώνες, χρησιμοποιείται και για αγώνες στίβου.</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http://www.lemesos-blog.com/wp-content/uploads/2014/10/tsirio.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37910" y="1027906"/>
            <a:ext cx="3334265" cy="1963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http://granazi.org/wp-content/uploads/2014/04/tsire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911" y="3654198"/>
            <a:ext cx="3334265" cy="1926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819796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heel(1)">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heel(1)">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wipe(down)">
                                      <p:cBhvr>
                                        <p:cTn id="28" dur="580">
                                          <p:stCondLst>
                                            <p:cond delay="0"/>
                                          </p:stCondLst>
                                        </p:cTn>
                                        <p:tgtEl>
                                          <p:spTgt spid="2050"/>
                                        </p:tgtEl>
                                      </p:cBhvr>
                                    </p:animEffect>
                                    <p:anim calcmode="lin" valueType="num">
                                      <p:cBhvr>
                                        <p:cTn id="29"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4" dur="26">
                                          <p:stCondLst>
                                            <p:cond delay="650"/>
                                          </p:stCondLst>
                                        </p:cTn>
                                        <p:tgtEl>
                                          <p:spTgt spid="2050"/>
                                        </p:tgtEl>
                                      </p:cBhvr>
                                      <p:to x="100000" y="60000"/>
                                    </p:animScale>
                                    <p:animScale>
                                      <p:cBhvr>
                                        <p:cTn id="35" dur="166" decel="50000">
                                          <p:stCondLst>
                                            <p:cond delay="676"/>
                                          </p:stCondLst>
                                        </p:cTn>
                                        <p:tgtEl>
                                          <p:spTgt spid="2050"/>
                                        </p:tgtEl>
                                      </p:cBhvr>
                                      <p:to x="100000" y="100000"/>
                                    </p:animScale>
                                    <p:animScale>
                                      <p:cBhvr>
                                        <p:cTn id="36" dur="26">
                                          <p:stCondLst>
                                            <p:cond delay="1312"/>
                                          </p:stCondLst>
                                        </p:cTn>
                                        <p:tgtEl>
                                          <p:spTgt spid="2050"/>
                                        </p:tgtEl>
                                      </p:cBhvr>
                                      <p:to x="100000" y="80000"/>
                                    </p:animScale>
                                    <p:animScale>
                                      <p:cBhvr>
                                        <p:cTn id="37" dur="166" decel="50000">
                                          <p:stCondLst>
                                            <p:cond delay="1338"/>
                                          </p:stCondLst>
                                        </p:cTn>
                                        <p:tgtEl>
                                          <p:spTgt spid="2050"/>
                                        </p:tgtEl>
                                      </p:cBhvr>
                                      <p:to x="100000" y="100000"/>
                                    </p:animScale>
                                    <p:animScale>
                                      <p:cBhvr>
                                        <p:cTn id="38" dur="26">
                                          <p:stCondLst>
                                            <p:cond delay="1642"/>
                                          </p:stCondLst>
                                        </p:cTn>
                                        <p:tgtEl>
                                          <p:spTgt spid="2050"/>
                                        </p:tgtEl>
                                      </p:cBhvr>
                                      <p:to x="100000" y="90000"/>
                                    </p:animScale>
                                    <p:animScale>
                                      <p:cBhvr>
                                        <p:cTn id="39" dur="166" decel="50000">
                                          <p:stCondLst>
                                            <p:cond delay="1668"/>
                                          </p:stCondLst>
                                        </p:cTn>
                                        <p:tgtEl>
                                          <p:spTgt spid="2050"/>
                                        </p:tgtEl>
                                      </p:cBhvr>
                                      <p:to x="100000" y="100000"/>
                                    </p:animScale>
                                    <p:animScale>
                                      <p:cBhvr>
                                        <p:cTn id="40" dur="26">
                                          <p:stCondLst>
                                            <p:cond delay="1808"/>
                                          </p:stCondLst>
                                        </p:cTn>
                                        <p:tgtEl>
                                          <p:spTgt spid="2050"/>
                                        </p:tgtEl>
                                      </p:cBhvr>
                                      <p:to x="100000" y="95000"/>
                                    </p:animScale>
                                    <p:animScale>
                                      <p:cBhvr>
                                        <p:cTn id="41" dur="166" decel="50000">
                                          <p:stCondLst>
                                            <p:cond delay="1834"/>
                                          </p:stCondLst>
                                        </p:cTn>
                                        <p:tgtEl>
                                          <p:spTgt spid="2050"/>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2052"/>
                                        </p:tgtEl>
                                        <p:attrNameLst>
                                          <p:attrName>style.visibility</p:attrName>
                                        </p:attrNameLst>
                                      </p:cBhvr>
                                      <p:to>
                                        <p:strVal val="visible"/>
                                      </p:to>
                                    </p:set>
                                    <p:anim calcmode="lin" valueType="num">
                                      <p:cBhvr>
                                        <p:cTn id="46" dur="1000" fill="hold"/>
                                        <p:tgtEl>
                                          <p:spTgt spid="2052"/>
                                        </p:tgtEl>
                                        <p:attrNameLst>
                                          <p:attrName>ppt_w</p:attrName>
                                        </p:attrNameLst>
                                      </p:cBhvr>
                                      <p:tavLst>
                                        <p:tav tm="0">
                                          <p:val>
                                            <p:fltVal val="0"/>
                                          </p:val>
                                        </p:tav>
                                        <p:tav tm="100000">
                                          <p:val>
                                            <p:strVal val="#ppt_w"/>
                                          </p:val>
                                        </p:tav>
                                      </p:tavLst>
                                    </p:anim>
                                    <p:anim calcmode="lin" valueType="num">
                                      <p:cBhvr>
                                        <p:cTn id="47" dur="1000" fill="hold"/>
                                        <p:tgtEl>
                                          <p:spTgt spid="2052"/>
                                        </p:tgtEl>
                                        <p:attrNameLst>
                                          <p:attrName>ppt_h</p:attrName>
                                        </p:attrNameLst>
                                      </p:cBhvr>
                                      <p:tavLst>
                                        <p:tav tm="0">
                                          <p:val>
                                            <p:fltVal val="0"/>
                                          </p:val>
                                        </p:tav>
                                        <p:tav tm="100000">
                                          <p:val>
                                            <p:strVal val="#ppt_h"/>
                                          </p:val>
                                        </p:tav>
                                      </p:tavLst>
                                    </p:anim>
                                    <p:anim calcmode="lin" valueType="num">
                                      <p:cBhvr>
                                        <p:cTn id="48" dur="1000" fill="hold"/>
                                        <p:tgtEl>
                                          <p:spTgt spid="2052"/>
                                        </p:tgtEl>
                                        <p:attrNameLst>
                                          <p:attrName>style.rotation</p:attrName>
                                        </p:attrNameLst>
                                      </p:cBhvr>
                                      <p:tavLst>
                                        <p:tav tm="0">
                                          <p:val>
                                            <p:fltVal val="90"/>
                                          </p:val>
                                        </p:tav>
                                        <p:tav tm="100000">
                                          <p:val>
                                            <p:fltVal val="0"/>
                                          </p:val>
                                        </p:tav>
                                      </p:tavLst>
                                    </p:anim>
                                    <p:animEffect transition="in" filter="fade">
                                      <p:cBhvr>
                                        <p:cTn id="49"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Vertical Scroll 4"/>
          <p:cNvSpPr/>
          <p:nvPr/>
        </p:nvSpPr>
        <p:spPr>
          <a:xfrm>
            <a:off x="203887" y="1546221"/>
            <a:ext cx="6931810" cy="4217016"/>
          </a:xfrm>
          <a:prstGeom prst="verticalScroll">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vert="horz" lIns="91440" tIns="45720" rIns="91440" bIns="45720" rtlCol="0" anchor="ctr">
            <a:normAutofit/>
          </a:bodyPr>
          <a:lstStyle/>
          <a:p>
            <a:r>
              <a:rPr lang="el-GR" dirty="0">
                <a:latin typeface="Times New Roman" panose="02020603050405020304" pitchFamily="18" charset="0"/>
                <a:cs typeface="Times New Roman" panose="02020603050405020304" pitchFamily="18" charset="0"/>
              </a:rPr>
              <a:t>Σπύρος Κυπριανού</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2181649"/>
            <a:ext cx="5671657" cy="3376821"/>
          </a:xfrm>
        </p:spPr>
        <p:txBody>
          <a:bodyPr>
            <a:normAutofit/>
          </a:bodyPr>
          <a:lstStyle/>
          <a:p>
            <a:pPr marL="0" indent="0" algn="just">
              <a:buNone/>
            </a:pPr>
            <a:r>
              <a:rPr lang="el-GR" sz="1600" dirty="0">
                <a:solidFill>
                  <a:srgbClr val="FF0000"/>
                </a:solidFill>
                <a:latin typeface="Times New Roman" panose="02020603050405020304" pitchFamily="18" charset="0"/>
                <a:cs typeface="Times New Roman" panose="02020603050405020304" pitchFamily="18" charset="0"/>
              </a:rPr>
              <a:t>To Αθλητικό Κέντρο Σπύρος Κυπριανού είναι η μεγαλύτερη και πιο επιβλητική πολυδύναμη αθλητική αρένα στη Κύπρο. Πήρε το όνομα της από τον πρώην πρόεδρο της Κυπριακής Δημοκρατίας, Σπύρο Κυπριανού. </a:t>
            </a:r>
          </a:p>
          <a:p>
            <a:pPr marL="0" indent="0" algn="just">
              <a:buNone/>
            </a:pPr>
            <a:r>
              <a:rPr lang="el-GR" sz="1600" dirty="0">
                <a:solidFill>
                  <a:srgbClr val="FF0000"/>
                </a:solidFill>
                <a:latin typeface="Times New Roman" panose="02020603050405020304" pitchFamily="18" charset="0"/>
                <a:cs typeface="Times New Roman" panose="02020603050405020304" pitchFamily="18" charset="0"/>
              </a:rPr>
              <a:t>Περιλαμβάνει κεντρική αίθουσα αθλοπαιδιών και ομαδικών αθλημάτων (καλαθόσφαιρα, πετοσφαίριση, χειροσφαίριση, φούτσαλ), αίθουσες πυγμαχίας, πάλης, τζούντο, σκουός, πολεμικών τεχνών, ενόργανης γυμναστικής και επιτραπέζιας αντισφαίρισης, γυμναστήριο, αίθουσα άρσης βαρών, δημοσιογραφικά θεωρεία για τηλεοράσεις, ραδιόφωνα και γραπτό τύπο, αίθουσα τηλεπικοινωνιών, ιατρείο, αίθουσα σάουνα και αίθουσα ντόπινγκ κοντρόλ, αίθουσα γραμματείας, κυλικείο, αποδυτήρια και άλλες αίθουσες.</a:t>
            </a:r>
            <a:endParaRPr lang="en-US" sz="1600"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http://www.cyprushighlights.com/wp-content/gallery/spiros-kiprianou/nu5x2170.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150263" y="1546221"/>
            <a:ext cx="3007095" cy="200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http://c1038.r38.cf3.rackcdn.com/group1/building3816/media/03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6973" y="3931471"/>
            <a:ext cx="4743595" cy="1597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008629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circle(in)">
                                      <p:cBhvr>
                                        <p:cTn id="28" dur="2000"/>
                                        <p:tgtEl>
                                          <p:spTgt spid="307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Effect transition="in" filter="circle(in)">
                                      <p:cBhvr>
                                        <p:cTn id="3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Ribbon 2"/>
          <p:cNvSpPr/>
          <p:nvPr/>
        </p:nvSpPr>
        <p:spPr>
          <a:xfrm>
            <a:off x="230660" y="2924432"/>
            <a:ext cx="11565924" cy="1138754"/>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05192" y="2737623"/>
            <a:ext cx="10515600" cy="1325563"/>
          </a:xfrm>
        </p:spPr>
        <p:txBody>
          <a:bodyPr vert="horz" lIns="91440" tIns="45720" rIns="91440" bIns="45720" rtlCol="0" anchor="ctr">
            <a:normAutofit/>
          </a:bodyPr>
          <a:lstStyle/>
          <a:p>
            <a:r>
              <a:rPr lang="el-GR" dirty="0">
                <a:latin typeface="Times New Roman" panose="02020603050405020304" pitchFamily="18" charset="0"/>
                <a:cs typeface="Times New Roman" panose="02020603050405020304" pitchFamily="18" charset="0"/>
              </a:rPr>
              <a:t>Πολιτιστικές εκδηλώσεις</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0176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298621" y="1690688"/>
            <a:ext cx="6260757" cy="4670210"/>
          </a:xfrm>
          <a:prstGeom prst="verticalScroll">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solidFill>
                <a:srgbClr val="FF0000"/>
              </a:solidFill>
              <a:latin typeface="Times New Roman" panose="02020603050405020304" pitchFamily="18" charset="0"/>
              <a:cs typeface="Times New Roman" panose="02020603050405020304" pitchFamily="18" charset="0"/>
            </a:endParaRPr>
          </a:p>
        </p:txBody>
      </p:sp>
      <p:pic>
        <p:nvPicPr>
          <p:cNvPr id="4102" name="Picture 6" descr="http://lemesos-blog.com/wp-content/uploads/2016/03/PEDIK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1843" y="2755687"/>
            <a:ext cx="3584403" cy="1926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p:txBody>
          <a:bodyPr vert="horz" lIns="91440" tIns="45720" rIns="91440" bIns="45720" rtlCol="0" anchor="ctr">
            <a:normAutofit/>
          </a:bodyPr>
          <a:lstStyle/>
          <a:p>
            <a:r>
              <a:rPr lang="el-GR" dirty="0">
                <a:latin typeface="Times New Roman" panose="02020603050405020304" pitchFamily="18" charset="0"/>
                <a:cs typeface="Times New Roman" panose="02020603050405020304" pitchFamily="18" charset="0"/>
              </a:rPr>
              <a:t>Απόκριες</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920577" y="2303797"/>
            <a:ext cx="5181600" cy="4351338"/>
          </a:xfrm>
        </p:spPr>
        <p:txBody>
          <a:bodyPr>
            <a:normAutofit/>
          </a:bodyPr>
          <a:lstStyle/>
          <a:p>
            <a:pPr marL="0" indent="0">
              <a:buNone/>
            </a:pPr>
            <a:r>
              <a:rPr lang="el-GR" sz="1800" dirty="0">
                <a:solidFill>
                  <a:srgbClr val="FF0000"/>
                </a:solidFill>
                <a:latin typeface="Times New Roman" panose="02020603050405020304" pitchFamily="18" charset="0"/>
                <a:cs typeface="Times New Roman" panose="02020603050405020304" pitchFamily="18" charset="0"/>
              </a:rPr>
              <a:t>Απόκριες ονομάζονται οι τρεις εβδομάδες πριν από τη Μεγάλη Σαρακοστή. Ταυτίζονται με την περίοδο του Τριωδίου, μια κινητή περίοδο στην Ορθόδοξη Χριστιανική παράδοση από την Κυριακή του Τελώνου και του Φαρισαίου μέχρι την Κυριακή της Τυροφάγου ή Τυρινής.</a:t>
            </a:r>
          </a:p>
          <a:p>
            <a:pPr marL="0" indent="0">
              <a:buNone/>
            </a:pPr>
            <a:r>
              <a:rPr lang="el-GR" sz="1800" dirty="0">
                <a:solidFill>
                  <a:srgbClr val="FF0000"/>
                </a:solidFill>
                <a:latin typeface="Times New Roman" panose="02020603050405020304" pitchFamily="18" charset="0"/>
                <a:cs typeface="Times New Roman" panose="02020603050405020304" pitchFamily="18" charset="0"/>
              </a:rPr>
              <a:t>Η πρώτη εβδομάδα των Αποκριών που τελειώνει την Κυριακή του Ασώτου, λέγεται και Προφωνη, επειδή παλιά προφωνούσαν, δηλαδή διαλαλούσαν ότι άρχιζαν οι Απόκριες. Η δεύτερη εβδομάδα λέγεται Κρεατινή ή της Κρεοφάγου, επειδή έτρωγαν κρέας και δεν νήστευαν ούτε την Τετάρτη ή την Παρασκευή. Η εβδομάδα αυτή γιορτάζεται με γλέντια και φαγοπότια χωρίς κανένα θρησκευτικό περιορισμό.</a:t>
            </a:r>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4098" name="Picture 2" descr="http://www.lemesos-blog.com/wp-content/uploads/2014/01/karnavali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32775" y="535629"/>
            <a:ext cx="3161270" cy="1768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0" name="Picture 4" descr="http://www.lemesos-blog.com/wp-content/uploads/2014/03/karnavali-min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8504" y="5060096"/>
            <a:ext cx="3136348" cy="1374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6016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wipe(down)">
                                      <p:cBhvr>
                                        <p:cTn id="30" dur="580">
                                          <p:stCondLst>
                                            <p:cond delay="0"/>
                                          </p:stCondLst>
                                        </p:cTn>
                                        <p:tgtEl>
                                          <p:spTgt spid="4098"/>
                                        </p:tgtEl>
                                      </p:cBhvr>
                                    </p:animEffect>
                                    <p:anim calcmode="lin" valueType="num">
                                      <p:cBhvr>
                                        <p:cTn id="31"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36" dur="26">
                                          <p:stCondLst>
                                            <p:cond delay="650"/>
                                          </p:stCondLst>
                                        </p:cTn>
                                        <p:tgtEl>
                                          <p:spTgt spid="4098"/>
                                        </p:tgtEl>
                                      </p:cBhvr>
                                      <p:to x="100000" y="60000"/>
                                    </p:animScale>
                                    <p:animScale>
                                      <p:cBhvr>
                                        <p:cTn id="37" dur="166" decel="50000">
                                          <p:stCondLst>
                                            <p:cond delay="676"/>
                                          </p:stCondLst>
                                        </p:cTn>
                                        <p:tgtEl>
                                          <p:spTgt spid="4098"/>
                                        </p:tgtEl>
                                      </p:cBhvr>
                                      <p:to x="100000" y="100000"/>
                                    </p:animScale>
                                    <p:animScale>
                                      <p:cBhvr>
                                        <p:cTn id="38" dur="26">
                                          <p:stCondLst>
                                            <p:cond delay="1312"/>
                                          </p:stCondLst>
                                        </p:cTn>
                                        <p:tgtEl>
                                          <p:spTgt spid="4098"/>
                                        </p:tgtEl>
                                      </p:cBhvr>
                                      <p:to x="100000" y="80000"/>
                                    </p:animScale>
                                    <p:animScale>
                                      <p:cBhvr>
                                        <p:cTn id="39" dur="166" decel="50000">
                                          <p:stCondLst>
                                            <p:cond delay="1338"/>
                                          </p:stCondLst>
                                        </p:cTn>
                                        <p:tgtEl>
                                          <p:spTgt spid="4098"/>
                                        </p:tgtEl>
                                      </p:cBhvr>
                                      <p:to x="100000" y="100000"/>
                                    </p:animScale>
                                    <p:animScale>
                                      <p:cBhvr>
                                        <p:cTn id="40" dur="26">
                                          <p:stCondLst>
                                            <p:cond delay="1642"/>
                                          </p:stCondLst>
                                        </p:cTn>
                                        <p:tgtEl>
                                          <p:spTgt spid="4098"/>
                                        </p:tgtEl>
                                      </p:cBhvr>
                                      <p:to x="100000" y="90000"/>
                                    </p:animScale>
                                    <p:animScale>
                                      <p:cBhvr>
                                        <p:cTn id="41" dur="166" decel="50000">
                                          <p:stCondLst>
                                            <p:cond delay="1668"/>
                                          </p:stCondLst>
                                        </p:cTn>
                                        <p:tgtEl>
                                          <p:spTgt spid="4098"/>
                                        </p:tgtEl>
                                      </p:cBhvr>
                                      <p:to x="100000" y="100000"/>
                                    </p:animScale>
                                    <p:animScale>
                                      <p:cBhvr>
                                        <p:cTn id="42" dur="26">
                                          <p:stCondLst>
                                            <p:cond delay="1808"/>
                                          </p:stCondLst>
                                        </p:cTn>
                                        <p:tgtEl>
                                          <p:spTgt spid="4098"/>
                                        </p:tgtEl>
                                      </p:cBhvr>
                                      <p:to x="100000" y="95000"/>
                                    </p:animScale>
                                    <p:animScale>
                                      <p:cBhvr>
                                        <p:cTn id="43" dur="166" decel="50000">
                                          <p:stCondLst>
                                            <p:cond delay="1834"/>
                                          </p:stCondLst>
                                        </p:cTn>
                                        <p:tgtEl>
                                          <p:spTgt spid="409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4102"/>
                                        </p:tgtEl>
                                        <p:attrNameLst>
                                          <p:attrName>style.visibility</p:attrName>
                                        </p:attrNameLst>
                                      </p:cBhvr>
                                      <p:to>
                                        <p:strVal val="visible"/>
                                      </p:to>
                                    </p:set>
                                    <p:anim calcmode="lin" valueType="num">
                                      <p:cBhvr>
                                        <p:cTn id="48" dur="1000" fill="hold"/>
                                        <p:tgtEl>
                                          <p:spTgt spid="4102"/>
                                        </p:tgtEl>
                                        <p:attrNameLst>
                                          <p:attrName>ppt_w</p:attrName>
                                        </p:attrNameLst>
                                      </p:cBhvr>
                                      <p:tavLst>
                                        <p:tav tm="0">
                                          <p:val>
                                            <p:fltVal val="0"/>
                                          </p:val>
                                        </p:tav>
                                        <p:tav tm="100000">
                                          <p:val>
                                            <p:strVal val="#ppt_w"/>
                                          </p:val>
                                        </p:tav>
                                      </p:tavLst>
                                    </p:anim>
                                    <p:anim calcmode="lin" valueType="num">
                                      <p:cBhvr>
                                        <p:cTn id="49" dur="1000" fill="hold"/>
                                        <p:tgtEl>
                                          <p:spTgt spid="4102"/>
                                        </p:tgtEl>
                                        <p:attrNameLst>
                                          <p:attrName>ppt_h</p:attrName>
                                        </p:attrNameLst>
                                      </p:cBhvr>
                                      <p:tavLst>
                                        <p:tav tm="0">
                                          <p:val>
                                            <p:fltVal val="0"/>
                                          </p:val>
                                        </p:tav>
                                        <p:tav tm="100000">
                                          <p:val>
                                            <p:strVal val="#ppt_h"/>
                                          </p:val>
                                        </p:tav>
                                      </p:tavLst>
                                    </p:anim>
                                    <p:anim calcmode="lin" valueType="num">
                                      <p:cBhvr>
                                        <p:cTn id="50" dur="1000" fill="hold"/>
                                        <p:tgtEl>
                                          <p:spTgt spid="4102"/>
                                        </p:tgtEl>
                                        <p:attrNameLst>
                                          <p:attrName>style.rotation</p:attrName>
                                        </p:attrNameLst>
                                      </p:cBhvr>
                                      <p:tavLst>
                                        <p:tav tm="0">
                                          <p:val>
                                            <p:fltVal val="90"/>
                                          </p:val>
                                        </p:tav>
                                        <p:tav tm="100000">
                                          <p:val>
                                            <p:fltVal val="0"/>
                                          </p:val>
                                        </p:tav>
                                      </p:tavLst>
                                    </p:anim>
                                    <p:animEffect transition="in" filter="fade">
                                      <p:cBhvr>
                                        <p:cTn id="51" dur="1000"/>
                                        <p:tgtEl>
                                          <p:spTgt spid="410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4100"/>
                                        </p:tgtEl>
                                        <p:attrNameLst>
                                          <p:attrName>style.visibility</p:attrName>
                                        </p:attrNameLst>
                                      </p:cBhvr>
                                      <p:to>
                                        <p:strVal val="visible"/>
                                      </p:to>
                                    </p:set>
                                    <p:animEffect transition="in" filter="randombar(horizontal)">
                                      <p:cBhvr>
                                        <p:cTn id="5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260059" y="1825625"/>
            <a:ext cx="6409189" cy="4583564"/>
          </a:xfrm>
          <a:prstGeom prst="verticalScroll">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vert="horz" lIns="91440" tIns="45720" rIns="91440" bIns="45720" rtlCol="0" anchor="ctr">
            <a:normAutofit/>
          </a:bodyPr>
          <a:lstStyle/>
          <a:p>
            <a:r>
              <a:rPr lang="el-GR" dirty="0">
                <a:latin typeface="Times New Roman" panose="02020603050405020304" pitchFamily="18" charset="0"/>
                <a:cs typeface="Times New Roman" panose="02020603050405020304" pitchFamily="18" charset="0"/>
              </a:rPr>
              <a:t>Γιορτή του Κρασιού</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914400" y="2357185"/>
            <a:ext cx="5181600" cy="4351338"/>
          </a:xfrm>
        </p:spPr>
        <p:txBody>
          <a:bodyPr vert="horz" lIns="91440" tIns="45720" rIns="91440" bIns="45720" rtlCol="0">
            <a:normAutofit/>
          </a:bodyPr>
          <a:lstStyle/>
          <a:p>
            <a:pPr marL="0" indent="0">
              <a:buNone/>
            </a:pPr>
            <a:r>
              <a:rPr lang="el-GR" sz="1800" dirty="0">
                <a:solidFill>
                  <a:srgbClr val="FF0000"/>
                </a:solidFill>
                <a:latin typeface="Times New Roman" panose="02020603050405020304" pitchFamily="18" charset="0"/>
                <a:cs typeface="Times New Roman" panose="02020603050405020304" pitchFamily="18" charset="0"/>
              </a:rPr>
              <a:t>Η Γιορτή του Κρασιού είναι μια εκδήλωση άμεσα συνδεδεμένη με τον ανθρώπινο παράγοντα.  Πρόκειται για μια πολιτιστική εκδήλωση που οι άνθρωποι διοργάνωναν από τα πανάρχαια χρόνια όταν παρόμοιες γιορτές με αναφορά στο κρασί διοργανώνονταν. </a:t>
            </a:r>
          </a:p>
          <a:p>
            <a:pPr marL="0" indent="0">
              <a:buNone/>
            </a:pPr>
            <a:r>
              <a:rPr lang="el-GR" sz="1800" dirty="0">
                <a:solidFill>
                  <a:srgbClr val="FF0000"/>
                </a:solidFill>
                <a:latin typeface="Times New Roman" panose="02020603050405020304" pitchFamily="18" charset="0"/>
                <a:cs typeface="Times New Roman" panose="02020603050405020304" pitchFamily="18" charset="0"/>
              </a:rPr>
              <a:t>Η Γιορτή του Κρασιού στη Λεμεσό μπορεί να θεωρηθεί, κατά κάποιο τρόπο, σαν μια παραλλαγή, σαν την αναβίωση των εορταστικών εκδηλώσεων λατρείας προς τιμή του Διόνυσου, Θεού του αμπελιού και του κρασιού, όπως και της Αφροδίτης, Θεάς της ομορφιάς και του έρωτα, που διοργανώνονταν στην αρχαιότητα.  Κατά τη διάρκεια αυτών των γιορτών, ο άνθρωπος λάτρευε τους Θεούς, αλλά πρώτα απ’ όλα φρόντιζε για τη δική του διασκέδαση.</a:t>
            </a:r>
          </a:p>
          <a:p>
            <a:pPr marL="0" indent="0">
              <a:buNone/>
            </a:pPr>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http://kcyprus.com/wp-content/uploads/2015/08/Wine-festival-in-Limassol.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41834" y="1754733"/>
            <a:ext cx="2984346" cy="1992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4" name="Picture 4" descr="http://radio-korfu.de/wp-content/uploads/weinf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2122" y="4320330"/>
            <a:ext cx="2683765" cy="2100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747293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anim calcmode="lin" valueType="num">
                                      <p:cBhvr>
                                        <p:cTn id="2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Ribbon 2"/>
          <p:cNvSpPr/>
          <p:nvPr/>
        </p:nvSpPr>
        <p:spPr>
          <a:xfrm>
            <a:off x="0" y="2537254"/>
            <a:ext cx="12051957" cy="1262321"/>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178" y="2381733"/>
            <a:ext cx="10515600" cy="1325563"/>
          </a:xfrm>
        </p:spPr>
        <p:txBody>
          <a:bodyPr/>
          <a:lstStyle/>
          <a:p>
            <a:pPr algn="ctr"/>
            <a:r>
              <a:rPr lang="el-GR" dirty="0">
                <a:latin typeface="Times New Roman" panose="02020603050405020304" pitchFamily="18" charset="0"/>
                <a:cs typeface="Times New Roman" panose="02020603050405020304" pitchFamily="18" charset="0"/>
              </a:rPr>
              <a:t>Λίγα λόγια για τη Λεμεσό</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3548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Ribbon 3"/>
          <p:cNvSpPr/>
          <p:nvPr/>
        </p:nvSpPr>
        <p:spPr>
          <a:xfrm>
            <a:off x="580768" y="2720546"/>
            <a:ext cx="11030465" cy="1416908"/>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623606"/>
            <a:ext cx="10515600" cy="1325563"/>
          </a:xfrm>
        </p:spPr>
        <p:txBody>
          <a:bodyPr>
            <a:normAutofit/>
          </a:bodyPr>
          <a:lstStyle/>
          <a:p>
            <a:pPr algn="ctr"/>
            <a:r>
              <a:rPr lang="el-GR" dirty="0">
                <a:latin typeface="Times New Roman" panose="02020603050405020304" pitchFamily="18" charset="0"/>
                <a:cs typeface="Times New Roman" panose="02020603050405020304" pitchFamily="18" charset="0"/>
              </a:rPr>
              <a:t>Όμορφες παραλίες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της Λεμεσού</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71540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παραλιες της λεμεσου"/>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4722" y="4565336"/>
            <a:ext cx="3001636" cy="1912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Image result for παραλιες της λεμεσο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445" y="2399469"/>
            <a:ext cx="2553927" cy="17026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Image result for παραλιες της λεμεσου"/>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929" y="268327"/>
            <a:ext cx="2558271" cy="1621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2" name="Picture 8" descr="http://chooseyourcyprus.com/images/Discover/Beaches/Limassol/Beaches/AGIA-VARVARA-BEAC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584" y="411901"/>
            <a:ext cx="2387650" cy="15212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4" name="Picture 10" descr="Έτοιμη η χρυσή αμμουδιά στην Μαρίνα Λεμεσού, εντυπωσιακό το αποτέλεσμα, νέα εποχή για το καρνάγιο"/>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89" y="2398922"/>
            <a:ext cx="2397489" cy="1797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6" name="Picture 12" descr="http://askbeach.com/wp-content/uploads/2015/11/ladys_mile_beach_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56895" y="398340"/>
            <a:ext cx="2678490" cy="1706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8" name="Picture 14" descr="https://media-cdn.tripadvisor.com/media/photo-s/06/94/40/4b/lady-mile-beach.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5211" y="4565336"/>
            <a:ext cx="2976589" cy="1963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40" name="Picture 16" descr="http://www.ix-andromeda.com/media/images/articles3/LadysMile07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56895" y="2477046"/>
            <a:ext cx="2912338" cy="1855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039414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wheel(1)">
                                      <p:cBhvr>
                                        <p:cTn id="14" dur="2000"/>
                                        <p:tgtEl>
                                          <p:spTgt spid="103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circle(in)">
                                      <p:cBhvr>
                                        <p:cTn id="19" dur="2000"/>
                                        <p:tgtEl>
                                          <p:spTgt spid="103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heel(1)">
                                      <p:cBhvr>
                                        <p:cTn id="24" dur="20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fade">
                                      <p:cBhvr>
                                        <p:cTn id="29" dur="2000"/>
                                        <p:tgtEl>
                                          <p:spTgt spid="1034"/>
                                        </p:tgtEl>
                                      </p:cBhvr>
                                    </p:animEffect>
                                    <p:anim calcmode="lin" valueType="num">
                                      <p:cBhvr>
                                        <p:cTn id="30" dur="2000" fill="hold"/>
                                        <p:tgtEl>
                                          <p:spTgt spid="1034"/>
                                        </p:tgtEl>
                                        <p:attrNameLst>
                                          <p:attrName>ppt_w</p:attrName>
                                        </p:attrNameLst>
                                      </p:cBhvr>
                                      <p:tavLst>
                                        <p:tav tm="0" fmla="#ppt_w*sin(2.5*pi*$)">
                                          <p:val>
                                            <p:fltVal val="0"/>
                                          </p:val>
                                        </p:tav>
                                        <p:tav tm="100000">
                                          <p:val>
                                            <p:fltVal val="1"/>
                                          </p:val>
                                        </p:tav>
                                      </p:tavLst>
                                    </p:anim>
                                    <p:anim calcmode="lin" valueType="num">
                                      <p:cBhvr>
                                        <p:cTn id="31" dur="2000" fill="hold"/>
                                        <p:tgtEl>
                                          <p:spTgt spid="1034"/>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40"/>
                                        </p:tgtEl>
                                        <p:attrNameLst>
                                          <p:attrName>style.visibility</p:attrName>
                                        </p:attrNameLst>
                                      </p:cBhvr>
                                      <p:to>
                                        <p:strVal val="visible"/>
                                      </p:to>
                                    </p:set>
                                    <p:anim calcmode="lin" valueType="num">
                                      <p:cBhvr additive="base">
                                        <p:cTn id="36" dur="500" fill="hold"/>
                                        <p:tgtEl>
                                          <p:spTgt spid="1040"/>
                                        </p:tgtEl>
                                        <p:attrNameLst>
                                          <p:attrName>ppt_x</p:attrName>
                                        </p:attrNameLst>
                                      </p:cBhvr>
                                      <p:tavLst>
                                        <p:tav tm="0">
                                          <p:val>
                                            <p:strVal val="#ppt_x"/>
                                          </p:val>
                                        </p:tav>
                                        <p:tav tm="100000">
                                          <p:val>
                                            <p:strVal val="#ppt_x"/>
                                          </p:val>
                                        </p:tav>
                                      </p:tavLst>
                                    </p:anim>
                                    <p:anim calcmode="lin" valueType="num">
                                      <p:cBhvr additive="base">
                                        <p:cTn id="37"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barn(inVertical)">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38"/>
                                        </p:tgtEl>
                                        <p:attrNameLst>
                                          <p:attrName>style.visibility</p:attrName>
                                        </p:attrNameLst>
                                      </p:cBhvr>
                                      <p:to>
                                        <p:strVal val="visible"/>
                                      </p:to>
                                    </p:set>
                                    <p:anim calcmode="lin" valueType="num">
                                      <p:cBhvr>
                                        <p:cTn id="47" dur="500" fill="hold"/>
                                        <p:tgtEl>
                                          <p:spTgt spid="1038"/>
                                        </p:tgtEl>
                                        <p:attrNameLst>
                                          <p:attrName>ppt_w</p:attrName>
                                        </p:attrNameLst>
                                      </p:cBhvr>
                                      <p:tavLst>
                                        <p:tav tm="0">
                                          <p:val>
                                            <p:fltVal val="0"/>
                                          </p:val>
                                        </p:tav>
                                        <p:tav tm="100000">
                                          <p:val>
                                            <p:strVal val="#ppt_w"/>
                                          </p:val>
                                        </p:tav>
                                      </p:tavLst>
                                    </p:anim>
                                    <p:anim calcmode="lin" valueType="num">
                                      <p:cBhvr>
                                        <p:cTn id="48" dur="500" fill="hold"/>
                                        <p:tgtEl>
                                          <p:spTgt spid="1038"/>
                                        </p:tgtEl>
                                        <p:attrNameLst>
                                          <p:attrName>ppt_h</p:attrName>
                                        </p:attrNameLst>
                                      </p:cBhvr>
                                      <p:tavLst>
                                        <p:tav tm="0">
                                          <p:val>
                                            <p:fltVal val="0"/>
                                          </p:val>
                                        </p:tav>
                                        <p:tav tm="100000">
                                          <p:val>
                                            <p:strVal val="#ppt_h"/>
                                          </p:val>
                                        </p:tav>
                                      </p:tavLst>
                                    </p:anim>
                                    <p:animEffect transition="in" filter="fade">
                                      <p:cBhvr>
                                        <p:cTn id="49"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3017" y="2321005"/>
            <a:ext cx="6425967" cy="2215991"/>
          </a:xfrm>
          <a:prstGeom prst="rect">
            <a:avLst/>
          </a:prstGeom>
          <a:noFill/>
        </p:spPr>
        <p:txBody>
          <a:bodyPr wrap="square" rtlCol="0">
            <a:spAutoFit/>
          </a:bodyPr>
          <a:lstStyle/>
          <a:p>
            <a:r>
              <a:rPr lang="el-GR" sz="13800" dirty="0">
                <a:latin typeface="Book Antiqua" panose="02040602050305030304" pitchFamily="18" charset="0"/>
              </a:rPr>
              <a:t>ΤΕΛΟΣ</a:t>
            </a:r>
          </a:p>
        </p:txBody>
      </p:sp>
      <p:sp>
        <p:nvSpPr>
          <p:cNvPr id="4" name="Γελαστό πρόσωπο 3"/>
          <p:cNvSpPr/>
          <p:nvPr/>
        </p:nvSpPr>
        <p:spPr>
          <a:xfrm>
            <a:off x="662730" y="4269996"/>
            <a:ext cx="1820411" cy="1728132"/>
          </a:xfrm>
          <a:prstGeom prst="smileyFace">
            <a:avLst/>
          </a:prstGeom>
          <a:solidFill>
            <a:srgbClr val="FFCC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851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tical Scroll 6"/>
          <p:cNvSpPr/>
          <p:nvPr/>
        </p:nvSpPr>
        <p:spPr>
          <a:xfrm>
            <a:off x="419100" y="1690688"/>
            <a:ext cx="11353800" cy="4533944"/>
          </a:xfrm>
          <a:prstGeom prst="verticalScroll">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l-GR" sz="3200" dirty="0">
                <a:solidFill>
                  <a:srgbClr val="FF0000"/>
                </a:solidFill>
                <a:latin typeface="Times New Roman" panose="02020603050405020304" pitchFamily="18" charset="0"/>
                <a:cs typeface="Times New Roman" panose="02020603050405020304" pitchFamily="18" charset="0"/>
              </a:rPr>
              <a:t>Η Λεμεσός είναι η δεύτερη σε μέγεθος πόλη της Κύπρου.</a:t>
            </a:r>
          </a:p>
          <a:p>
            <a:pPr algn="just"/>
            <a:r>
              <a:rPr lang="el-GR" sz="3200" dirty="0">
                <a:solidFill>
                  <a:srgbClr val="FF0000"/>
                </a:solidFill>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el-GR" sz="3200" dirty="0">
                <a:solidFill>
                  <a:srgbClr val="FF0000"/>
                </a:solidFill>
                <a:latin typeface="Times New Roman" panose="02020603050405020304" pitchFamily="18" charset="0"/>
                <a:cs typeface="Times New Roman" panose="02020603050405020304" pitchFamily="18" charset="0"/>
              </a:rPr>
              <a:t>Ο πληθυσμός της φτάνει περίπου τους 200 000 κατοίκους.</a:t>
            </a:r>
          </a:p>
          <a:p>
            <a:pPr marL="457200" indent="-457200" algn="just">
              <a:buFont typeface="Arial" panose="020B0604020202020204" pitchFamily="34" charset="0"/>
              <a:buChar char="•"/>
            </a:pPr>
            <a:endParaRPr lang="el-GR" sz="3200" dirty="0">
              <a:solidFill>
                <a:srgbClr val="FF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l-GR" sz="3200" dirty="0">
                <a:solidFill>
                  <a:srgbClr val="FF0000"/>
                </a:solidFill>
                <a:latin typeface="Times New Roman" panose="02020603050405020304" pitchFamily="18" charset="0"/>
                <a:cs typeface="Times New Roman" panose="02020603050405020304" pitchFamily="18" charset="0"/>
              </a:rPr>
              <a:t>Είναι γνωστή ανάμεσα στις πόλεις της Κύπρου για τη νυχτερινή ζωή της και την πολιτιστική της παράδοση.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Λεμεσός. . .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579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74141" y="2276302"/>
            <a:ext cx="12035481" cy="1480151"/>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575619" y="2184023"/>
            <a:ext cx="11032524" cy="1356584"/>
          </a:xfrm>
        </p:spPr>
        <p:txBody>
          <a:bodyPr>
            <a:normAutofit/>
          </a:bodyPr>
          <a:lstStyle/>
          <a:p>
            <a:pPr algn="ctr"/>
            <a:r>
              <a:rPr lang="el-GR" dirty="0">
                <a:latin typeface="Times New Roman" panose="02020603050405020304" pitchFamily="18" charset="0"/>
                <a:cs typeface="Times New Roman" panose="02020603050405020304" pitchFamily="18" charset="0"/>
              </a:rPr>
              <a:t>Αρχαία Μνημεία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της Λεμεσού</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0454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35577" y="1079030"/>
            <a:ext cx="11828467" cy="5387548"/>
          </a:xfrm>
          <a:prstGeom prst="verticalScroll">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l-GR" sz="2400" dirty="0">
              <a:solidFill>
                <a:srgbClr val="FF0000"/>
              </a:solidFill>
              <a:latin typeface="Times New Roman" panose="02020603050405020304" pitchFamily="18" charset="0"/>
              <a:cs typeface="Times New Roman" panose="02020603050405020304" pitchFamily="18" charset="0"/>
            </a:endParaRPr>
          </a:p>
          <a:p>
            <a:pPr algn="just"/>
            <a:endParaRPr lang="el-GR" sz="2400" dirty="0">
              <a:solidFill>
                <a:srgbClr val="FF0000"/>
              </a:solidFill>
              <a:latin typeface="Times New Roman" panose="02020603050405020304" pitchFamily="18" charset="0"/>
              <a:cs typeface="Times New Roman" panose="02020603050405020304" pitchFamily="18" charset="0"/>
            </a:endParaRPr>
          </a:p>
          <a:p>
            <a:pPr algn="just"/>
            <a:r>
              <a:rPr lang="el-GR" sz="2400" dirty="0">
                <a:solidFill>
                  <a:srgbClr val="FF0000"/>
                </a:solidFill>
                <a:latin typeface="Times New Roman" panose="02020603050405020304" pitchFamily="18" charset="0"/>
                <a:cs typeface="Times New Roman" panose="02020603050405020304" pitchFamily="18" charset="0"/>
              </a:rPr>
              <a:t>Το Μεσαιωνικό Κάστρο της Λεμεσού, είναι σύμφωνα με την παράδοση, ο χώρος όπου ο Ριχάρδος ο Λεοντόκαρδος παντρεύτηκε τη Βερεγγάρια της Ναβάρας και την έστεψε Βασίλισσα της Αγγλίας το 1191.</a:t>
            </a:r>
          </a:p>
          <a:p>
            <a:pPr algn="just"/>
            <a:r>
              <a:rPr lang="el-GR" sz="2400" dirty="0">
                <a:solidFill>
                  <a:srgbClr val="FF0000"/>
                </a:solidFill>
                <a:latin typeface="Times New Roman" panose="02020603050405020304" pitchFamily="18" charset="0"/>
                <a:cs typeface="Times New Roman" panose="02020603050405020304" pitchFamily="18" charset="0"/>
              </a:rPr>
              <a:t>Η Βασίλισσα Ελισάβετ Β΄ της Αγγλίας κατά την επίσκεψή της στη Λεμεσό το 1992 ζήτησε να επισκεφθεί μόνο το Μεσαιωνικό Κάστρο της Λεμεσού.</a:t>
            </a:r>
          </a:p>
          <a:p>
            <a:pPr algn="just"/>
            <a:r>
              <a:rPr lang="el-GR" sz="2400" dirty="0">
                <a:solidFill>
                  <a:srgbClr val="FF0000"/>
                </a:solidFill>
                <a:latin typeface="Times New Roman" panose="02020603050405020304" pitchFamily="18" charset="0"/>
                <a:cs typeface="Times New Roman" panose="02020603050405020304" pitchFamily="18" charset="0"/>
              </a:rPr>
              <a:t>Τα τείχη παρουσιάζουν μεγάλο αρχαιολογικό ενδιαφέρον και υπάρχουν σκέψεις ότι ήταν κομμάτια από πολύ μεγαλύτερο κάστρο. Η ακριβής ημερομηνία κατασκευής του Κάστρου δεν είναι γνωστή. </a:t>
            </a:r>
          </a:p>
          <a:p>
            <a:pPr algn="just"/>
            <a:r>
              <a:rPr lang="el-GR" sz="2400" dirty="0">
                <a:solidFill>
                  <a:srgbClr val="FF0000"/>
                </a:solidFill>
                <a:latin typeface="Times New Roman" panose="02020603050405020304" pitchFamily="18" charset="0"/>
                <a:cs typeface="Times New Roman" panose="02020603050405020304" pitchFamily="18" charset="0"/>
              </a:rPr>
              <a:t>Μέσα στα χρόνια το κάστρο υπέφερε από επιθέσεις διαφόρων εισβολέων, αλλά έπαθε μεγαλύτερες ζημιές και από σεισμούς το 1567 και το 1568. Τέλος, το 1590, οι Οθωμανοί ξανάχτισαν το κάστρο στην αρχική του μορφή.  </a:t>
            </a:r>
          </a:p>
          <a:p>
            <a:pPr algn="just"/>
            <a:r>
              <a:rPr lang="el-GR" sz="2400" dirty="0">
                <a:solidFill>
                  <a:srgbClr val="FF0000"/>
                </a:solidFill>
                <a:latin typeface="Times New Roman" panose="02020603050405020304" pitchFamily="18" charset="0"/>
                <a:cs typeface="Times New Roman" panose="02020603050405020304" pitchFamily="18" charset="0"/>
              </a:rPr>
              <a:t> </a:t>
            </a:r>
          </a:p>
          <a:p>
            <a:pPr algn="just"/>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539591" y="-34900"/>
            <a:ext cx="10871874" cy="1325563"/>
          </a:xfrm>
        </p:spPr>
        <p:txBody>
          <a:bodyPr vert="horz" lIns="91440" tIns="45720" rIns="91440" bIns="45720" rtlCol="0" anchor="ctr">
            <a:normAutofit/>
          </a:bodyPr>
          <a:lstStyle/>
          <a:p>
            <a:r>
              <a:rPr lang="el-GR" dirty="0">
                <a:latin typeface="Times New Roman" panose="02020603050405020304" pitchFamily="18" charset="0"/>
                <a:cs typeface="Times New Roman" panose="02020603050405020304" pitchFamily="18" charset="0"/>
              </a:rPr>
              <a:t>Μεσαιωνικό Κάστρο Λεμεσού</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93114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100marathonclub.org.uk/images/st-Limassol11-0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3455" y="470798"/>
            <a:ext cx="3602420" cy="2020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6" descr="http://www.inlimassol.com/assets/image/imageoriginal/limassolcas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0400" y="4172990"/>
            <a:ext cx="3200387" cy="2135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4" descr="http://ips-static.videopublishing.com/kyproscom/DSC00702-gall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9155" y="2072541"/>
            <a:ext cx="3277773" cy="2458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5246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36972" y="1605698"/>
            <a:ext cx="11937533" cy="4895770"/>
          </a:xfrm>
          <a:prstGeom prst="verticalScroll">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l-GR" sz="2400" dirty="0">
              <a:solidFill>
                <a:srgbClr val="FF0000"/>
              </a:solidFill>
              <a:latin typeface="Times New Roman" panose="02020603050405020304" pitchFamily="18" charset="0"/>
              <a:cs typeface="Times New Roman" panose="02020603050405020304" pitchFamily="18" charset="0"/>
            </a:endParaRPr>
          </a:p>
          <a:p>
            <a:pPr algn="just"/>
            <a:r>
              <a:rPr lang="el-GR" sz="2400" dirty="0">
                <a:solidFill>
                  <a:srgbClr val="FF0000"/>
                </a:solidFill>
                <a:latin typeface="Times New Roman" panose="02020603050405020304" pitchFamily="18" charset="0"/>
                <a:cs typeface="Times New Roman" panose="02020603050405020304" pitchFamily="18" charset="0"/>
              </a:rPr>
              <a:t>Η Αμαθούντα ήταν αρχαία πόλη - κράτος στην Κύπρο και βρίσκεται νότια της Λεμεσού.</a:t>
            </a:r>
          </a:p>
          <a:p>
            <a:pPr algn="just"/>
            <a:r>
              <a:rPr lang="el-GR" sz="2400" dirty="0">
                <a:solidFill>
                  <a:srgbClr val="FF0000"/>
                </a:solidFill>
                <a:latin typeface="Times New Roman" panose="02020603050405020304" pitchFamily="18" charset="0"/>
                <a:cs typeface="Times New Roman" panose="02020603050405020304" pitchFamily="18" charset="0"/>
              </a:rPr>
              <a:t>Σύμφωνα με τη μυθολογία, οικιστής της πόλης είναι ο γιος του Ηρακλή, ο Άμαθος. Το όνομά της προέρχεται ή από αυτόν ή από τη νύφη Αμαθούσα, μητέρα του Βασιλιά της Πάφου Κινύρα. Εδώ έφερε και ο Θησέας την κόρη του Μίνωα, την Αριάδνη, όταν ξέφυγε από τον λαβύρινθο. Εκεί, αφού γέννησε το παιδί της πέθανε και τάφηκε. </a:t>
            </a:r>
          </a:p>
          <a:p>
            <a:pPr algn="just"/>
            <a:r>
              <a:rPr lang="el-GR" sz="2400" dirty="0">
                <a:solidFill>
                  <a:srgbClr val="FF0000"/>
                </a:solidFill>
                <a:latin typeface="Times New Roman" panose="02020603050405020304" pitchFamily="18" charset="0"/>
                <a:cs typeface="Times New Roman" panose="02020603050405020304" pitchFamily="18" charset="0"/>
              </a:rPr>
              <a:t>Οι αρχαιολογικές έρευνες έδειξαν ότι η περιοχή κατοικήθηκε από τον 11</a:t>
            </a:r>
            <a:r>
              <a:rPr lang="el-GR" sz="2400" baseline="30000" dirty="0">
                <a:solidFill>
                  <a:srgbClr val="FF0000"/>
                </a:solidFill>
                <a:latin typeface="Times New Roman" panose="02020603050405020304" pitchFamily="18" charset="0"/>
                <a:cs typeface="Times New Roman" panose="02020603050405020304" pitchFamily="18" charset="0"/>
              </a:rPr>
              <a:t>ο</a:t>
            </a:r>
            <a:r>
              <a:rPr lang="el-GR" sz="2400" dirty="0">
                <a:solidFill>
                  <a:srgbClr val="FF0000"/>
                </a:solidFill>
                <a:latin typeface="Times New Roman" panose="02020603050405020304" pitchFamily="18" charset="0"/>
                <a:cs typeface="Times New Roman" panose="02020603050405020304" pitchFamily="18" charset="0"/>
              </a:rPr>
              <a:t> αιώνα π.Χ. Αρχικά ήταν μικρή πόλη, χτισμένη σε οχυρό λόφο δίπλα στη θάλασσα. Περίπου τον 8</a:t>
            </a:r>
            <a:r>
              <a:rPr lang="el-GR" sz="2400" baseline="30000" dirty="0">
                <a:solidFill>
                  <a:srgbClr val="FF0000"/>
                </a:solidFill>
                <a:latin typeface="Times New Roman" panose="02020603050405020304" pitchFamily="18" charset="0"/>
                <a:cs typeface="Times New Roman" panose="02020603050405020304" pitchFamily="18" charset="0"/>
              </a:rPr>
              <a:t>ο</a:t>
            </a:r>
            <a:r>
              <a:rPr lang="el-GR" sz="2400" dirty="0">
                <a:solidFill>
                  <a:srgbClr val="FF0000"/>
                </a:solidFill>
                <a:latin typeface="Times New Roman" panose="02020603050405020304" pitchFamily="18" charset="0"/>
                <a:cs typeface="Times New Roman" panose="02020603050405020304" pitchFamily="18" charset="0"/>
              </a:rPr>
              <a:t> αιώνα π.Χ. κτίστηκε το λιμάνι. Στα ελληνιστικά χρόνια το λιμάνι επεκτάθηκε και χτίστηκε δεύτερος εσωτερικός κλειστός λιμένας.</a:t>
            </a:r>
          </a:p>
          <a:p>
            <a:pPr algn="just"/>
            <a:r>
              <a:rPr lang="el-GR" sz="2400" dirty="0">
                <a:solidFill>
                  <a:srgbClr val="FF0000"/>
                </a:solidFill>
                <a:latin typeface="Times New Roman" panose="02020603050405020304" pitchFamily="18" charset="0"/>
                <a:cs typeface="Times New Roman" panose="02020603050405020304" pitchFamily="18" charset="0"/>
              </a:rPr>
              <a:t>Στην πόλη λατρευόταν η Αφροδίτη, της οποίας υπήρχε και ναός.  </a:t>
            </a:r>
          </a:p>
          <a:p>
            <a:pPr algn="just"/>
            <a:r>
              <a:rPr lang="el-GR" sz="2400" dirty="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Title 10"/>
          <p:cNvSpPr>
            <a:spLocks noGrp="1"/>
          </p:cNvSpPr>
          <p:nvPr>
            <p:ph type="title"/>
          </p:nvPr>
        </p:nvSpPr>
        <p:spPr/>
        <p:txBody>
          <a:bodyPr vert="horz" lIns="91440" tIns="45720" rIns="91440" bIns="45720" rtlCol="0" anchor="ctr">
            <a:normAutofit/>
          </a:bodyPr>
          <a:lstStyle/>
          <a:p>
            <a:r>
              <a:rPr lang="el-GR" dirty="0">
                <a:latin typeface="Times New Roman" panose="02020603050405020304" pitchFamily="18" charset="0"/>
                <a:cs typeface="Times New Roman" panose="02020603050405020304" pitchFamily="18" charset="0"/>
              </a:rPr>
              <a:t>Αμαθούντα</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3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ttp://www.lemesos-blog.com/wp-content/uploads/2014/09/amathou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5441" y="479262"/>
            <a:ext cx="5558897" cy="2532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6" descr="http://www.lemesos-blog.com/wp-content/uploads/2015/03/pithar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5986" y="3011648"/>
            <a:ext cx="4635320" cy="3082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4565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289081" y="1449200"/>
            <a:ext cx="6514391" cy="4769708"/>
          </a:xfrm>
          <a:prstGeom prst="verticalScroll">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vert="horz" lIns="91440" tIns="45720" rIns="91440" bIns="45720" rtlCol="0" anchor="ctr">
            <a:normAutofit/>
          </a:bodyPr>
          <a:lstStyle/>
          <a:p>
            <a:r>
              <a:rPr lang="el-GR" dirty="0">
                <a:latin typeface="Times New Roman" panose="02020603050405020304" pitchFamily="18" charset="0"/>
                <a:cs typeface="Times New Roman" panose="02020603050405020304" pitchFamily="18" charset="0"/>
              </a:rPr>
              <a:t>Κούριο</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914399" y="2127629"/>
            <a:ext cx="5293453" cy="4091279"/>
          </a:xfrm>
        </p:spPr>
        <p:txBody>
          <a:bodyPr>
            <a:normAutofit/>
          </a:bodyPr>
          <a:lstStyle/>
          <a:p>
            <a:pPr marL="0" indent="0" algn="just">
              <a:buNone/>
            </a:pPr>
            <a:r>
              <a:rPr lang="el-GR" sz="2400" dirty="0">
                <a:solidFill>
                  <a:srgbClr val="FF0000"/>
                </a:solidFill>
                <a:latin typeface="Times New Roman" panose="02020603050405020304" pitchFamily="18" charset="0"/>
                <a:cs typeface="Times New Roman" panose="02020603050405020304" pitchFamily="18" charset="0"/>
              </a:rPr>
              <a:t>Το Κούριον ήταν αρχαία πόλη στα νοτιοδυτικά παράλια της Λεμεσού.  </a:t>
            </a:r>
          </a:p>
          <a:p>
            <a:pPr marL="0" indent="0" algn="just">
              <a:buNone/>
            </a:pPr>
            <a:r>
              <a:rPr lang="el-GR" sz="2400" dirty="0">
                <a:solidFill>
                  <a:srgbClr val="FF0000"/>
                </a:solidFill>
                <a:latin typeface="Times New Roman" panose="02020603050405020304" pitchFamily="18" charset="0"/>
                <a:cs typeface="Times New Roman" panose="02020603050405020304" pitchFamily="18" charset="0"/>
              </a:rPr>
              <a:t>Ο Ηρόδοτος και ο Στράβωνας αναφέρουν ότι ήταν αποικία των Αργείων, ένα από τα πιο πλούσια και δυνατά βασίλεια της Κύπρου. </a:t>
            </a:r>
          </a:p>
          <a:p>
            <a:pPr marL="0" indent="0" algn="just">
              <a:buNone/>
            </a:pPr>
            <a:r>
              <a:rPr lang="el-GR" sz="2400" dirty="0">
                <a:solidFill>
                  <a:srgbClr val="FF0000"/>
                </a:solidFill>
                <a:latin typeface="Times New Roman" panose="02020603050405020304" pitchFamily="18" charset="0"/>
                <a:cs typeface="Times New Roman" panose="02020603050405020304" pitchFamily="18" charset="0"/>
              </a:rPr>
              <a:t>Σύμφωνα με την μυθολογία, επώνυμος και οικιστής του Κουρίου ήταν ο Κουριεύς γιος του Κινύρα.Οι κάτοικοι αποκαλούνταν </a:t>
            </a:r>
            <a:r>
              <a:rPr lang="el-GR" sz="2400" i="1" dirty="0">
                <a:solidFill>
                  <a:srgbClr val="FF0000"/>
                </a:solidFill>
                <a:latin typeface="Times New Roman" panose="02020603050405020304" pitchFamily="18" charset="0"/>
                <a:cs typeface="Times New Roman" panose="02020603050405020304" pitchFamily="18" charset="0"/>
              </a:rPr>
              <a:t>Κουριεύς</a:t>
            </a:r>
            <a:r>
              <a:rPr lang="el-GR" sz="2400" dirty="0">
                <a:solidFill>
                  <a:srgbClr val="FF0000"/>
                </a:solidFill>
                <a:latin typeface="Times New Roman" panose="02020603050405020304" pitchFamily="18" charset="0"/>
                <a:cs typeface="Times New Roman" panose="02020603050405020304" pitchFamily="18" charset="0"/>
              </a:rPr>
              <a:t> και </a:t>
            </a:r>
            <a:r>
              <a:rPr lang="el-GR" sz="2400" i="1" dirty="0" err="1">
                <a:solidFill>
                  <a:srgbClr val="FF0000"/>
                </a:solidFill>
                <a:latin typeface="Times New Roman" panose="02020603050405020304" pitchFamily="18" charset="0"/>
                <a:cs typeface="Times New Roman" panose="02020603050405020304" pitchFamily="18" charset="0"/>
              </a:rPr>
              <a:t>Κουριάς</a:t>
            </a:r>
            <a:r>
              <a:rPr lang="el-GR"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ttp://ikypros.com/wp-content/uploads/2015/09/Untitled-19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33170" y="3836368"/>
            <a:ext cx="3325898" cy="2108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http://acte.com.cy/wp-content/uploads/2015/03/lim-KourionTheat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1010" y="1148925"/>
            <a:ext cx="3036116" cy="1870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7885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randombar(horizontal)">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barn(inVertical)">
                                      <p:cBhvr>
                                        <p:cTn id="5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620</TotalTime>
  <Words>519</Words>
  <Application>Microsoft Office PowerPoint</Application>
  <PresentationFormat>Widescreen</PresentationFormat>
  <Paragraphs>54</Paragraphs>
  <Slides>22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Book Antiqua</vt:lpstr>
      <vt:lpstr>Calibri</vt:lpstr>
      <vt:lpstr>Calibri Light</vt:lpstr>
      <vt:lpstr>Times New Roman</vt:lpstr>
      <vt:lpstr>Office Theme</vt:lpstr>
      <vt:lpstr>Η αγαπημένη μου πόλη. . .   Λεμεσός </vt:lpstr>
      <vt:lpstr>Λίγα λόγια για τη Λεμεσό</vt:lpstr>
      <vt:lpstr>Λεμεσός. . . </vt:lpstr>
      <vt:lpstr>Αρχαία Μνημεία  της Λεμεσού</vt:lpstr>
      <vt:lpstr>Μεσαιωνικό Κάστρο Λεμεσού</vt:lpstr>
      <vt:lpstr>PowerPoint Presentation</vt:lpstr>
      <vt:lpstr>Αμαθούντα</vt:lpstr>
      <vt:lpstr>PowerPoint Presentation</vt:lpstr>
      <vt:lpstr>Κούριο</vt:lpstr>
      <vt:lpstr> Μεγάλα έργα  της  Λεμεσού</vt:lpstr>
      <vt:lpstr>Μώλος </vt:lpstr>
      <vt:lpstr>Παλιό Λιμάνι</vt:lpstr>
      <vt:lpstr>Μαρίνα</vt:lpstr>
      <vt:lpstr>Στάδια της Λεμεσού</vt:lpstr>
      <vt:lpstr>Τσίρειο στάδιο</vt:lpstr>
      <vt:lpstr>Σπύρος Κυπριανού</vt:lpstr>
      <vt:lpstr>Πολιτιστικές εκδηλώσεις</vt:lpstr>
      <vt:lpstr>Απόκριες</vt:lpstr>
      <vt:lpstr>Γιορτή του Κρασιού</vt:lpstr>
      <vt:lpstr>Όμορφες παραλίες  της Λεμεσού</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αγαπμένη μου πόλη η Λεμεσός</dc:title>
  <dc:creator>ACHILIAS</dc:creator>
  <cp:lastModifiedBy>Teacher</cp:lastModifiedBy>
  <cp:revision>61</cp:revision>
  <dcterms:created xsi:type="dcterms:W3CDTF">2016-10-20T18:11:46Z</dcterms:created>
  <dcterms:modified xsi:type="dcterms:W3CDTF">2016-10-26T09:48:49Z</dcterms:modified>
</cp:coreProperties>
</file>